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57" r:id="rId6"/>
    <p:sldId id="1448942323" r:id="rId7"/>
    <p:sldId id="260" r:id="rId8"/>
    <p:sldId id="261" r:id="rId9"/>
    <p:sldId id="262" r:id="rId10"/>
    <p:sldId id="264" r:id="rId11"/>
    <p:sldId id="267" r:id="rId12"/>
    <p:sldId id="268" r:id="rId13"/>
    <p:sldId id="265" r:id="rId14"/>
    <p:sldId id="266" r:id="rId15"/>
    <p:sldId id="1143" r:id="rId16"/>
    <p:sldId id="263" r:id="rId17"/>
    <p:sldId id="1145" r:id="rId18"/>
    <p:sldId id="269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C14DE-8187-416C-B8E7-BA99F0A547E4}" v="21" dt="2023-04-24T16:01:18.582"/>
    <p1510:client id="{B4A0496F-9DDB-431B-8E69-197CD79A0670}" v="4" dt="2023-04-24T16:21:03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Williams" userId="S::vwilliams@apogee.net::f127429b-b6ea-410c-ba3a-8165e353edd6" providerId="AD" clId="Web-{16BC14DE-8187-416C-B8E7-BA99F0A547E4}"/>
    <pc:docChg chg="modSld">
      <pc:chgData name="Valerie Williams" userId="S::vwilliams@apogee.net::f127429b-b6ea-410c-ba3a-8165e353edd6" providerId="AD" clId="Web-{16BC14DE-8187-416C-B8E7-BA99F0A547E4}" dt="2023-04-24T16:01:18.582" v="19" actId="20577"/>
      <pc:docMkLst>
        <pc:docMk/>
      </pc:docMkLst>
      <pc:sldChg chg="modSp">
        <pc:chgData name="Valerie Williams" userId="S::vwilliams@apogee.net::f127429b-b6ea-410c-ba3a-8165e353edd6" providerId="AD" clId="Web-{16BC14DE-8187-416C-B8E7-BA99F0A547E4}" dt="2023-04-24T15:59:31.626" v="2" actId="20577"/>
        <pc:sldMkLst>
          <pc:docMk/>
          <pc:sldMk cId="909368940" sldId="265"/>
        </pc:sldMkLst>
        <pc:spChg chg="mod">
          <ac:chgData name="Valerie Williams" userId="S::vwilliams@apogee.net::f127429b-b6ea-410c-ba3a-8165e353edd6" providerId="AD" clId="Web-{16BC14DE-8187-416C-B8E7-BA99F0A547E4}" dt="2023-04-24T15:59:31.626" v="2" actId="20577"/>
          <ac:spMkLst>
            <pc:docMk/>
            <pc:sldMk cId="909368940" sldId="265"/>
            <ac:spMk id="5" creationId="{6F476230-074D-E34B-911F-3A8894A81AC0}"/>
          </ac:spMkLst>
        </pc:spChg>
      </pc:sldChg>
      <pc:sldChg chg="addSp delSp modSp">
        <pc:chgData name="Valerie Williams" userId="S::vwilliams@apogee.net::f127429b-b6ea-410c-ba3a-8165e353edd6" providerId="AD" clId="Web-{16BC14DE-8187-416C-B8E7-BA99F0A547E4}" dt="2023-04-24T16:00:21.174" v="13"/>
        <pc:sldMkLst>
          <pc:docMk/>
          <pc:sldMk cId="911248326" sldId="266"/>
        </pc:sldMkLst>
        <pc:spChg chg="mod">
          <ac:chgData name="Valerie Williams" userId="S::vwilliams@apogee.net::f127429b-b6ea-410c-ba3a-8165e353edd6" providerId="AD" clId="Web-{16BC14DE-8187-416C-B8E7-BA99F0A547E4}" dt="2023-04-24T16:00:20.393" v="12" actId="1076"/>
          <ac:spMkLst>
            <pc:docMk/>
            <pc:sldMk cId="911248326" sldId="266"/>
            <ac:spMk id="5" creationId="{6F476230-074D-E34B-911F-3A8894A81AC0}"/>
          </ac:spMkLst>
        </pc:spChg>
        <pc:spChg chg="add del">
          <ac:chgData name="Valerie Williams" userId="S::vwilliams@apogee.net::f127429b-b6ea-410c-ba3a-8165e353edd6" providerId="AD" clId="Web-{16BC14DE-8187-416C-B8E7-BA99F0A547E4}" dt="2023-04-24T15:59:41.923" v="4"/>
          <ac:spMkLst>
            <pc:docMk/>
            <pc:sldMk cId="911248326" sldId="266"/>
            <ac:spMk id="6" creationId="{78E900D6-7BE1-6CE8-F68C-853C5E0E9557}"/>
          </ac:spMkLst>
        </pc:spChg>
        <pc:spChg chg="add del mod">
          <ac:chgData name="Valerie Williams" userId="S::vwilliams@apogee.net::f127429b-b6ea-410c-ba3a-8165e353edd6" providerId="AD" clId="Web-{16BC14DE-8187-416C-B8E7-BA99F0A547E4}" dt="2023-04-24T16:00:21.174" v="13"/>
          <ac:spMkLst>
            <pc:docMk/>
            <pc:sldMk cId="911248326" sldId="266"/>
            <ac:spMk id="9" creationId="{8675AF6B-EC75-8B9C-C290-FD6F3462DE49}"/>
          </ac:spMkLst>
        </pc:spChg>
      </pc:sldChg>
      <pc:sldChg chg="modSp">
        <pc:chgData name="Valerie Williams" userId="S::vwilliams@apogee.net::f127429b-b6ea-410c-ba3a-8165e353edd6" providerId="AD" clId="Web-{16BC14DE-8187-416C-B8E7-BA99F0A547E4}" dt="2023-04-24T16:01:18.582" v="19" actId="20577"/>
        <pc:sldMkLst>
          <pc:docMk/>
          <pc:sldMk cId="926247063" sldId="268"/>
        </pc:sldMkLst>
        <pc:spChg chg="mod">
          <ac:chgData name="Valerie Williams" userId="S::vwilliams@apogee.net::f127429b-b6ea-410c-ba3a-8165e353edd6" providerId="AD" clId="Web-{16BC14DE-8187-416C-B8E7-BA99F0A547E4}" dt="2023-04-24T16:01:18.582" v="19" actId="20577"/>
          <ac:spMkLst>
            <pc:docMk/>
            <pc:sldMk cId="926247063" sldId="268"/>
            <ac:spMk id="7" creationId="{9817F1F3-95E8-870B-D8F1-73844F1DF2FC}"/>
          </ac:spMkLst>
        </pc:spChg>
      </pc:sldChg>
      <pc:sldChg chg="modSp">
        <pc:chgData name="Valerie Williams" userId="S::vwilliams@apogee.net::f127429b-b6ea-410c-ba3a-8165e353edd6" providerId="AD" clId="Web-{16BC14DE-8187-416C-B8E7-BA99F0A547E4}" dt="2023-04-24T16:00:42.597" v="16" actId="20577"/>
        <pc:sldMkLst>
          <pc:docMk/>
          <pc:sldMk cId="3100019643" sldId="1145"/>
        </pc:sldMkLst>
        <pc:spChg chg="mod">
          <ac:chgData name="Valerie Williams" userId="S::vwilliams@apogee.net::f127429b-b6ea-410c-ba3a-8165e353edd6" providerId="AD" clId="Web-{16BC14DE-8187-416C-B8E7-BA99F0A547E4}" dt="2023-04-24T16:00:42.597" v="16" actId="20577"/>
          <ac:spMkLst>
            <pc:docMk/>
            <pc:sldMk cId="3100019643" sldId="1145"/>
            <ac:spMk id="3" creationId="{8399159E-F963-BCAE-1A39-6C256AE267A9}"/>
          </ac:spMkLst>
        </pc:spChg>
      </pc:sldChg>
      <pc:sldChg chg="modSp">
        <pc:chgData name="Valerie Williams" userId="S::vwilliams@apogee.net::f127429b-b6ea-410c-ba3a-8165e353edd6" providerId="AD" clId="Web-{16BC14DE-8187-416C-B8E7-BA99F0A547E4}" dt="2023-04-24T15:58:20.717" v="0" actId="1076"/>
        <pc:sldMkLst>
          <pc:docMk/>
          <pc:sldMk cId="1280349388" sldId="1448942323"/>
        </pc:sldMkLst>
        <pc:grpChg chg="mod">
          <ac:chgData name="Valerie Williams" userId="S::vwilliams@apogee.net::f127429b-b6ea-410c-ba3a-8165e353edd6" providerId="AD" clId="Web-{16BC14DE-8187-416C-B8E7-BA99F0A547E4}" dt="2023-04-24T15:58:20.717" v="0" actId="1076"/>
          <ac:grpSpMkLst>
            <pc:docMk/>
            <pc:sldMk cId="1280349388" sldId="1448942323"/>
            <ac:grpSpMk id="4" creationId="{DED94AD9-511A-5B09-76F6-CC5758CF06D4}"/>
          </ac:grpSpMkLst>
        </pc:grpChg>
      </pc:sldChg>
    </pc:docChg>
  </pc:docChgLst>
  <pc:docChgLst>
    <pc:chgData name="Danny Watkins" userId="74ebfec4-cd0b-4baa-8cb3-1bd5994e6db5" providerId="ADAL" clId="{B4A0496F-9DDB-431B-8E69-197CD79A0670}"/>
    <pc:docChg chg="modSld">
      <pc:chgData name="Danny Watkins" userId="74ebfec4-cd0b-4baa-8cb3-1bd5994e6db5" providerId="ADAL" clId="{B4A0496F-9DDB-431B-8E69-197CD79A0670}" dt="2023-04-24T16:21:03.791" v="3"/>
      <pc:docMkLst>
        <pc:docMk/>
      </pc:docMkLst>
      <pc:sldChg chg="modAnim">
        <pc:chgData name="Danny Watkins" userId="74ebfec4-cd0b-4baa-8cb3-1bd5994e6db5" providerId="ADAL" clId="{B4A0496F-9DDB-431B-8E69-197CD79A0670}" dt="2023-04-24T16:21:03.791" v="3"/>
        <pc:sldMkLst>
          <pc:docMk/>
          <pc:sldMk cId="7940800" sldId="114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0">
                  <c:v>ACSI Scores</c:v>
                </c:pt>
                <c:pt idx="1">
                  <c:v>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Sheet1!$B$3:$B$5</c:f>
              <c:numCache>
                <c:formatCode>General</c:formatCode>
                <c:ptCount val="3"/>
                <c:pt idx="0">
                  <c:v>84</c:v>
                </c:pt>
                <c:pt idx="1">
                  <c:v>83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C3-49D8-B1D4-2AF5A0E70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6233007"/>
        <c:axId val="1596230607"/>
      </c:barChart>
      <c:catAx>
        <c:axId val="1596233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230607"/>
        <c:crosses val="autoZero"/>
        <c:auto val="1"/>
        <c:lblAlgn val="ctr"/>
        <c:lblOffset val="100"/>
        <c:noMultiLvlLbl val="0"/>
      </c:catAx>
      <c:valAx>
        <c:axId val="159623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23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Sheet1!$E$1:$E$2</c:f>
              <c:strCache>
                <c:ptCount val="2"/>
                <c:pt idx="0">
                  <c:v>Member Engagement Index Score</c:v>
                </c:pt>
                <c:pt idx="1">
                  <c:v>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Sheet1!$D$3:$D$5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Sheet1!$E$3:$E$5</c:f>
              <c:numCache>
                <c:formatCode>General</c:formatCode>
                <c:ptCount val="3"/>
                <c:pt idx="0">
                  <c:v>77.7</c:v>
                </c:pt>
                <c:pt idx="1">
                  <c:v>79.7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8-471E-AAD9-A1F65644BA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6629711"/>
        <c:axId val="1166632111"/>
      </c:barChart>
      <c:catAx>
        <c:axId val="116662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6632111"/>
        <c:crosses val="autoZero"/>
        <c:auto val="1"/>
        <c:lblAlgn val="ctr"/>
        <c:lblOffset val="100"/>
        <c:noMultiLvlLbl val="0"/>
      </c:catAx>
      <c:valAx>
        <c:axId val="1166632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6629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499B5-8012-4B59-AE6F-A79776BC26D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7EB38-CE5A-4AA4-81C8-827B58D04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else you would like to mention?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EB38-CE5A-4AA4-81C8-827B58D04F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8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Graph with the scores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EB38-CE5A-4AA4-81C8-827B58D04F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the Open email rate. Is this a regular or unique?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EB38-CE5A-4AA4-81C8-827B58D04F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EB38-CE5A-4AA4-81C8-827B58D04F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6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E5B5-5FE3-40F0-A85E-208A6B810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26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Jennifer for examples of what not to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EB38-CE5A-4AA4-81C8-827B58D04F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1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48" y="2727329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48" y="1225402"/>
            <a:ext cx="6858000" cy="1491295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TITLE PRESENTATION HERE </a:t>
            </a:r>
            <a:br>
              <a:rPr lang="en-US"/>
            </a:br>
            <a:r>
              <a:rPr lang="en-US"/>
              <a:t>TWO LINES IF NEEDED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4B8416-EADF-2CBE-B84D-A48742E2C1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7DE6-7CC2-40BA-8ADB-3FAB8415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92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A839F85-DF28-C721-F3D9-E39C860010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48" y="2727329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48" y="1225402"/>
            <a:ext cx="6858000" cy="1491295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PRESENTATION HERE </a:t>
            </a:r>
            <a:br>
              <a:rPr lang="en-US"/>
            </a:br>
            <a:r>
              <a:rPr lang="en-US"/>
              <a:t>TWO 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214659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A8063B-D61A-C903-871A-AF37A0F92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48" y="2727329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48" y="1225402"/>
            <a:ext cx="6858000" cy="1491295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PRESENTATION HERE </a:t>
            </a:r>
            <a:br>
              <a:rPr lang="en-US"/>
            </a:br>
            <a:r>
              <a:rPr lang="en-US"/>
              <a:t>TWO 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65924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FF47D-CB1C-E843-9FF5-FCBF67C92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87B96-E407-8C46-9771-26D87852454C}"/>
              </a:ext>
            </a:extLst>
          </p:cNvPr>
          <p:cNvSpPr txBox="1"/>
          <p:nvPr userDrawn="1"/>
        </p:nvSpPr>
        <p:spPr>
          <a:xfrm>
            <a:off x="5774491" y="4669643"/>
            <a:ext cx="2171211" cy="246221"/>
          </a:xfrm>
          <a:prstGeom prst="rect">
            <a:avLst/>
          </a:prstGeom>
          <a:noFill/>
        </p:spPr>
        <p:txBody>
          <a:bodyPr wrap="square" rIns="0" rtlCol="0" anchor="ctr" anchorCtr="0">
            <a:spAutoFit/>
          </a:bodyPr>
          <a:lstStyle/>
          <a:p>
            <a:pPr algn="r"/>
            <a:fld id="{66DA0E60-F5FB-CF47-A956-F47E6DE880C9}" type="datetime4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April 24, 2023</a:t>
            </a:fld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681EB-DEA1-9B4C-8F00-68C0DBD3A7EB}"/>
              </a:ext>
            </a:extLst>
          </p:cNvPr>
          <p:cNvSpPr txBox="1"/>
          <p:nvPr userDrawn="1"/>
        </p:nvSpPr>
        <p:spPr>
          <a:xfrm>
            <a:off x="7972634" y="4669643"/>
            <a:ext cx="594475" cy="246221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Pg. </a:t>
            </a:r>
            <a:fld id="{A15E9783-9F48-DC46-AE23-A79F8DDA5224}" type="slidenum">
              <a:rPr lang="en-U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31E6C5-23FE-BD6B-3F2D-4F4339CC03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7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45454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545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548" y="696013"/>
            <a:ext cx="6858000" cy="1491295"/>
          </a:xfrm>
        </p:spPr>
        <p:txBody>
          <a:bodyPr/>
          <a:lstStyle/>
          <a:p>
            <a:r>
              <a:rPr lang="en-US" dirty="0"/>
              <a:t>Digital First Communications: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548" y="2190688"/>
            <a:ext cx="6858000" cy="1241822"/>
          </a:xfrm>
        </p:spPr>
        <p:txBody>
          <a:bodyPr/>
          <a:lstStyle/>
          <a:p>
            <a:r>
              <a:rPr lang="en-US" dirty="0">
                <a:solidFill>
                  <a:srgbClr val="333333"/>
                </a:solidFill>
                <a:latin typeface="ptserif"/>
              </a:rPr>
              <a:t>Driving On-going Member Engagement and Satisfaction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B8F8E-6BFE-9B5B-816F-9AA6565F32BC}"/>
              </a:ext>
            </a:extLst>
          </p:cNvPr>
          <p:cNvSpPr txBox="1"/>
          <p:nvPr/>
        </p:nvSpPr>
        <p:spPr>
          <a:xfrm>
            <a:off x="380741" y="3117709"/>
            <a:ext cx="318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Jennifer Cummings</a:t>
            </a:r>
          </a:p>
          <a:p>
            <a:r>
              <a:rPr lang="en-US" dirty="0"/>
              <a:t>Public Relations &amp; Marketing Coordinator</a:t>
            </a:r>
          </a:p>
          <a:p>
            <a:r>
              <a:rPr lang="en-US" dirty="0"/>
              <a:t>Horry Electric</a:t>
            </a:r>
          </a:p>
          <a:p>
            <a:r>
              <a:rPr lang="nn-NO" dirty="0"/>
              <a:t>Jennifer.Cummings@horryelectric.com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C2C85-96B7-A4B3-42DD-4CE875897B9E}"/>
              </a:ext>
            </a:extLst>
          </p:cNvPr>
          <p:cNvSpPr txBox="1"/>
          <p:nvPr/>
        </p:nvSpPr>
        <p:spPr>
          <a:xfrm>
            <a:off x="3798478" y="3117709"/>
            <a:ext cx="318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Danny Watkins</a:t>
            </a:r>
          </a:p>
          <a:p>
            <a:r>
              <a:rPr lang="en-US" dirty="0"/>
              <a:t>Senior Account Manager</a:t>
            </a:r>
          </a:p>
          <a:p>
            <a:r>
              <a:rPr lang="en-US" dirty="0"/>
              <a:t>Apogee Interactive</a:t>
            </a:r>
          </a:p>
          <a:p>
            <a:r>
              <a:rPr lang="nn-NO" dirty="0"/>
              <a:t>dwatkins@apogee.net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Mid-Cycle Alerts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09575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Stellar Results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Over 154,000 Messages Sent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57% Unique Open Rate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Proactive vs. Reactive Communications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r>
              <a:rPr lang="en-US" sz="1200" dirty="0"/>
              <a:t>*Numbers indicate a 12-month period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2732B1E-E756-0E36-0FBC-7D74B5E7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06" y="323318"/>
            <a:ext cx="3162122" cy="4309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1881A-2CF3-A709-EE90-683708BF8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2" y="860211"/>
            <a:ext cx="1021911" cy="40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6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CEF948F-1BA8-725F-91D6-72AD4C06A616}"/>
              </a:ext>
            </a:extLst>
          </p:cNvPr>
          <p:cNvGrpSpPr/>
          <p:nvPr/>
        </p:nvGrpSpPr>
        <p:grpSpPr>
          <a:xfrm>
            <a:off x="6476964" y="987972"/>
            <a:ext cx="2324264" cy="3167555"/>
            <a:chOff x="6576812" y="1089144"/>
            <a:chExt cx="2324264" cy="3167555"/>
          </a:xfrm>
        </p:grpSpPr>
        <p:pic>
          <p:nvPicPr>
            <p:cNvPr id="21" name="Picture 2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547586A9-4B00-B506-ADAC-7028A4CE5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6812" y="1089144"/>
              <a:ext cx="2324264" cy="3167555"/>
            </a:xfrm>
            <a:prstGeom prst="rect">
              <a:avLst/>
            </a:prstGeom>
          </p:spPr>
        </p:pic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ABCA98A-E28E-D95A-0F75-67A6344E8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5196" y="1345325"/>
              <a:ext cx="1919359" cy="23332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Onboarding Strategy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5485"/>
            <a:ext cx="4489888" cy="303987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Welcome Series Tactics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Engage New Members From Day 1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Three step email series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Improve brand perception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Education about billing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Program awareness and Energy Efficiency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Over 6,000 Messages Sent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b="1" dirty="0"/>
              <a:t>81% </a:t>
            </a:r>
            <a:r>
              <a:rPr lang="en-US" dirty="0"/>
              <a:t>Unique Open Rate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r>
              <a:rPr lang="en-US" sz="1200" dirty="0"/>
              <a:t>*Began sending messages in September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68281-B472-7295-900A-E0A01B21A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6922" y="3071144"/>
            <a:ext cx="2173646" cy="1306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96115-16AF-FF18-3679-2C0F0EC555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74477" y="1987207"/>
            <a:ext cx="2084230" cy="12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E6B682E-58AC-4AAD-9FBC-9926FB8D0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90536"/>
              </p:ext>
            </p:extLst>
          </p:nvPr>
        </p:nvGraphicFramePr>
        <p:xfrm>
          <a:off x="71489" y="1294373"/>
          <a:ext cx="8998740" cy="859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685">
                  <a:extLst>
                    <a:ext uri="{9D8B030D-6E8A-4147-A177-3AD203B41FA5}">
                      <a16:colId xmlns:a16="http://schemas.microsoft.com/office/drawing/2014/main" val="3582787377"/>
                    </a:ext>
                  </a:extLst>
                </a:gridCol>
                <a:gridCol w="2249685">
                  <a:extLst>
                    <a:ext uri="{9D8B030D-6E8A-4147-A177-3AD203B41FA5}">
                      <a16:colId xmlns:a16="http://schemas.microsoft.com/office/drawing/2014/main" val="1205891516"/>
                    </a:ext>
                  </a:extLst>
                </a:gridCol>
                <a:gridCol w="2249685">
                  <a:extLst>
                    <a:ext uri="{9D8B030D-6E8A-4147-A177-3AD203B41FA5}">
                      <a16:colId xmlns:a16="http://schemas.microsoft.com/office/drawing/2014/main" val="2593122558"/>
                    </a:ext>
                  </a:extLst>
                </a:gridCol>
                <a:gridCol w="2249685">
                  <a:extLst>
                    <a:ext uri="{9D8B030D-6E8A-4147-A177-3AD203B41FA5}">
                      <a16:colId xmlns:a16="http://schemas.microsoft.com/office/drawing/2014/main" val="2980148181"/>
                    </a:ext>
                  </a:extLst>
                </a:gridCol>
              </a:tblGrid>
              <a:tr h="8598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7-10 Days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After Service Started:</a:t>
                      </a:r>
                    </a:p>
                    <a:p>
                      <a:pPr algn="ctr"/>
                      <a:r>
                        <a:rPr lang="en-US" sz="1200" dirty="0"/>
                        <a:t>“Welcome to Horry Electric”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3-4 Days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After Receiving First Bill:</a:t>
                      </a:r>
                    </a:p>
                    <a:p>
                      <a:pPr algn="ctr"/>
                      <a:r>
                        <a:rPr lang="en-US" sz="1200" dirty="0"/>
                        <a:t>“Understanding Your Bill”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3-4 Days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After Receiving Second Bill:</a:t>
                      </a:r>
                    </a:p>
                    <a:p>
                      <a:pPr algn="ctr"/>
                      <a:r>
                        <a:rPr lang="en-US" sz="1200" dirty="0"/>
                        <a:t>Program Promotions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3-4 Days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After Receiving Third Bill:</a:t>
                      </a: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200" dirty="0"/>
                        <a:t>General Video Bill Explanation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33019"/>
                  </a:ext>
                </a:extLst>
              </a:tr>
            </a:tbl>
          </a:graphicData>
        </a:graphic>
      </p:graphicFrame>
      <p:pic>
        <p:nvPicPr>
          <p:cNvPr id="5" name="Welcome to the Co-op">
            <a:hlinkClick r:id="" action="ppaction://media"/>
            <a:extLst>
              <a:ext uri="{FF2B5EF4-FFF2-40B4-BE49-F238E27FC236}">
                <a16:creationId xmlns:a16="http://schemas.microsoft.com/office/drawing/2014/main" id="{63E9EE5D-38AA-46BD-8BE4-34882E805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89" y="2417645"/>
            <a:ext cx="2211086" cy="1215011"/>
          </a:xfrm>
          <a:prstGeom prst="rect">
            <a:avLst/>
          </a:prstGeom>
        </p:spPr>
      </p:pic>
      <p:pic>
        <p:nvPicPr>
          <p:cNvPr id="6" name="Understanding Your Bill">
            <a:hlinkClick r:id="" action="ppaction://media"/>
            <a:extLst>
              <a:ext uri="{FF2B5EF4-FFF2-40B4-BE49-F238E27FC236}">
                <a16:creationId xmlns:a16="http://schemas.microsoft.com/office/drawing/2014/main" id="{3FB92F43-D0E6-4522-97CE-AD724E6A7A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4518" y="2407331"/>
            <a:ext cx="2124705" cy="1215011"/>
          </a:xfrm>
          <a:prstGeom prst="rect">
            <a:avLst/>
          </a:prstGeom>
        </p:spPr>
      </p:pic>
      <p:pic>
        <p:nvPicPr>
          <p:cNvPr id="7" name="Rebates &amp; Programs">
            <a:hlinkClick r:id="" action="ppaction://media"/>
            <a:extLst>
              <a:ext uri="{FF2B5EF4-FFF2-40B4-BE49-F238E27FC236}">
                <a16:creationId xmlns:a16="http://schemas.microsoft.com/office/drawing/2014/main" id="{BEF702D0-86FB-468F-8E93-2ADD7302394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36624" y="2407331"/>
            <a:ext cx="2160019" cy="1215011"/>
          </a:xfrm>
          <a:prstGeom prst="rect">
            <a:avLst/>
          </a:prstGeom>
        </p:spPr>
      </p:pic>
      <p:pic>
        <p:nvPicPr>
          <p:cNvPr id="8" name="General Video Bill Explanation v2">
            <a:hlinkClick r:id="" action="ppaction://media"/>
            <a:extLst>
              <a:ext uri="{FF2B5EF4-FFF2-40B4-BE49-F238E27FC236}">
                <a16:creationId xmlns:a16="http://schemas.microsoft.com/office/drawing/2014/main" id="{CF1293FC-B138-4E92-A559-0F87DCFBA7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8314" y="2400640"/>
            <a:ext cx="2171915" cy="12217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3B74771-A4C1-40DD-D785-6468025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Welcome Series Campaign</a:t>
            </a:r>
          </a:p>
        </p:txBody>
      </p:sp>
    </p:spTree>
    <p:extLst>
      <p:ext uri="{BB962C8B-B14F-4D97-AF65-F5344CB8AC3E}">
        <p14:creationId xmlns:p14="http://schemas.microsoft.com/office/powerpoint/2010/main" val="79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97155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Horry’s membership is digitally focused</a:t>
            </a:r>
          </a:p>
          <a:p>
            <a:pPr marL="457200" lvl="1" indent="-173038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The Apogee videos and alerts are well received. Horry reaches members with relevant electronic information.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Horry has been a pioneer in digital engagement for 20 years.</a:t>
            </a:r>
          </a:p>
          <a:p>
            <a:pPr marL="457200" lvl="1" indent="-173038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In 2020, Horry dialed it up with video messaging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Members expect Digital outreach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With little effort and utility resources, ROI on digital engagement is magnificent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Horry is constantly looking out for new ways to increase member engagement. Talking with other co-ops is vital in this process.</a:t>
            </a:r>
          </a:p>
        </p:txBody>
      </p:sp>
    </p:spTree>
    <p:extLst>
      <p:ext uri="{BB962C8B-B14F-4D97-AF65-F5344CB8AC3E}">
        <p14:creationId xmlns:p14="http://schemas.microsoft.com/office/powerpoint/2010/main" val="155696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1EB3-974D-A271-AD7B-E364556A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&amp; Not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59E-F963-BCAE-1A39-6C256AE2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Do not send fluffy emails </a:t>
            </a:r>
            <a:endParaRPr lang="en-US" dirty="0"/>
          </a:p>
          <a:p>
            <a:pPr lvl="1"/>
            <a:r>
              <a:rPr lang="en-US" dirty="0"/>
              <a:t>Make sure the information is relevant and concise</a:t>
            </a:r>
          </a:p>
          <a:p>
            <a:r>
              <a:rPr lang="en-US">
                <a:latin typeface="Arial"/>
                <a:cs typeface="Arial"/>
              </a:rPr>
              <a:t>Communication with your team about email blasts/outreach materials</a:t>
            </a:r>
          </a:p>
          <a:p>
            <a:pPr lvl="1"/>
            <a:r>
              <a:rPr lang="en-US" dirty="0"/>
              <a:t>MSRs need to be aware of promotions so they can answer questions</a:t>
            </a:r>
          </a:p>
          <a:p>
            <a:r>
              <a:rPr lang="en-US">
                <a:latin typeface="Arial"/>
                <a:cs typeface="Arial"/>
              </a:rPr>
              <a:t>Use multiple channels/methods for outreach (not just emails)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Text Messages</a:t>
            </a:r>
          </a:p>
          <a:p>
            <a:pPr lvl="1"/>
            <a:r>
              <a:rPr lang="en-US" dirty="0"/>
              <a:t>Blog Posts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1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and Conclusions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DC3C206-18A3-8F58-CB64-780933E2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92" y="2086376"/>
            <a:ext cx="3717373" cy="23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9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32BE836-24A2-771E-39FF-9E4B8ED12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3619"/>
            <a:ext cx="9144000" cy="1371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136929-3CC4-C87D-EF9A-E02B8C783502}"/>
              </a:ext>
            </a:extLst>
          </p:cNvPr>
          <p:cNvSpPr/>
          <p:nvPr/>
        </p:nvSpPr>
        <p:spPr>
          <a:xfrm>
            <a:off x="-1" y="3310021"/>
            <a:ext cx="2684380" cy="9676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Horry Electric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288354" cy="3263504"/>
          </a:xfrm>
        </p:spPr>
        <p:txBody>
          <a:bodyPr/>
          <a:lstStyle/>
          <a:p>
            <a:r>
              <a:rPr lang="en-US" dirty="0"/>
              <a:t>90,700 Meters</a:t>
            </a:r>
          </a:p>
          <a:p>
            <a:r>
              <a:rPr lang="en-US" dirty="0"/>
              <a:t>Unique Area</a:t>
            </a:r>
          </a:p>
          <a:p>
            <a:pPr lvl="1"/>
            <a:r>
              <a:rPr lang="en-US" dirty="0"/>
              <a:t>Serves 1 county with 5,700 miles of lines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FA3623A-4CB5-49B4-89DF-C036A60E8FE3}"/>
              </a:ext>
            </a:extLst>
          </p:cNvPr>
          <p:cNvSpPr txBox="1">
            <a:spLocks/>
          </p:cNvSpPr>
          <p:nvPr/>
        </p:nvSpPr>
        <p:spPr>
          <a:xfrm>
            <a:off x="4572000" y="1369219"/>
            <a:ext cx="421586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 number of new members onboarding</a:t>
            </a:r>
          </a:p>
          <a:p>
            <a:pPr lvl="1"/>
            <a:r>
              <a:rPr lang="en-US" dirty="0"/>
              <a:t>18,278 new members added over the last three years</a:t>
            </a:r>
          </a:p>
          <a:p>
            <a:pPr lvl="1"/>
            <a:r>
              <a:rPr lang="en-US" dirty="0"/>
              <a:t>20% increase during this span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1E9F2A2-1FBF-0E9B-970B-C0C858A10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63" y="3471595"/>
            <a:ext cx="1770693" cy="6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4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87E1-A414-E3B8-9720-6A7E789A0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500" dirty="0"/>
              <a:t>Serving Hundreds of North American Utilities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Reaching Tens of Millions of Customers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Providing Software as a Service (SaaS)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Delivering</a:t>
            </a:r>
          </a:p>
          <a:p>
            <a:pPr marL="514350" lvl="2" indent="-230188">
              <a:spcBef>
                <a:spcPts val="600"/>
              </a:spcBef>
              <a:spcAft>
                <a:spcPts val="225"/>
              </a:spcAft>
              <a:buClr>
                <a:schemeClr val="accent6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42424"/>
                </a:solidFill>
                <a:latin typeface="+mn-lt"/>
                <a:cs typeface="+mn-cs"/>
              </a:rPr>
              <a:t>Increased Customer Satisfaction</a:t>
            </a:r>
          </a:p>
          <a:p>
            <a:pPr marL="514350" lvl="2" indent="-230188">
              <a:spcBef>
                <a:spcPts val="600"/>
              </a:spcBef>
              <a:spcAft>
                <a:spcPts val="225"/>
              </a:spcAft>
              <a:buClr>
                <a:schemeClr val="accent6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42424"/>
                </a:solidFill>
                <a:latin typeface="+mn-lt"/>
                <a:cs typeface="+mn-cs"/>
              </a:rPr>
              <a:t>Heightened Customer Engagement</a:t>
            </a:r>
          </a:p>
          <a:p>
            <a:pPr marL="514350" lvl="2" indent="-230188">
              <a:spcBef>
                <a:spcPts val="600"/>
              </a:spcBef>
              <a:spcAft>
                <a:spcPts val="225"/>
              </a:spcAft>
              <a:buClr>
                <a:schemeClr val="accent6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42424"/>
                </a:solidFill>
                <a:latin typeface="+mn-lt"/>
                <a:cs typeface="+mn-cs"/>
              </a:rPr>
              <a:t>Energy Efficiency and Revenue Generating Program Promotion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Distinctive: Top-Rated Data Analytics and Predictive Modeling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Industry’s Most Comprehensive Customer Engagement Platform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Consistency Creates Customer Trust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94AD9-511A-5B09-76F6-CC5758CF06D4}"/>
              </a:ext>
            </a:extLst>
          </p:cNvPr>
          <p:cNvGrpSpPr/>
          <p:nvPr/>
        </p:nvGrpSpPr>
        <p:grpSpPr>
          <a:xfrm>
            <a:off x="6244697" y="1316897"/>
            <a:ext cx="2410228" cy="2945422"/>
            <a:chOff x="6412237" y="1054709"/>
            <a:chExt cx="2410228" cy="29454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0ECB6E-602C-66DC-8158-39F45C6AEAA8}"/>
                </a:ext>
              </a:extLst>
            </p:cNvPr>
            <p:cNvSpPr txBox="1"/>
            <p:nvPr/>
          </p:nvSpPr>
          <p:spPr>
            <a:xfrm>
              <a:off x="6412237" y="1054709"/>
              <a:ext cx="2410228" cy="294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2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  <a:t>Market Leader in Customer Engagement</a:t>
              </a:r>
            </a:p>
            <a:p>
              <a:pPr marL="233362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33362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33362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  <a:t>Celebrating </a:t>
              </a:r>
              <a:b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  <a:t>30 Years </a:t>
              </a:r>
              <a:b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Arial"/>
                  <a:ea typeface="+mn-ea"/>
                  <a:cs typeface="+mn-cs"/>
                </a:rPr>
                <a:t>of Success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347FDEE-52E1-3EDA-9A3B-BE3EBC73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5229" y="2025636"/>
              <a:ext cx="1822682" cy="50178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69E13F-8BF8-14E2-0A8C-09804F3A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166" y="438700"/>
            <a:ext cx="3172241" cy="73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4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First Class Member Engagement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3F124DA-000C-477C-908E-662D7C596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710802"/>
              </p:ext>
            </p:extLst>
          </p:nvPr>
        </p:nvGraphicFramePr>
        <p:xfrm>
          <a:off x="94770" y="1200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24F491D-F495-51D0-4320-83746C44C7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621513"/>
              </p:ext>
            </p:extLst>
          </p:nvPr>
        </p:nvGraphicFramePr>
        <p:xfrm>
          <a:off x="4666770" y="1200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511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&amp; Relevant Messaging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10293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700" dirty="0"/>
              <a:t>Over 820,000 messages sent the last 12 months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48% Open Email Rate (Industry standard is 30-35%)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1,351 were new contacts added in the last 90 days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Very few members unsubscribe to the messages (about 1%)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Example messages: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Incentive Tools in Oct 2022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Smart Thermostat Program sign up in Nov 2022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Bank Draft Sign Up Promotion in Dec 2022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Youth Trips and Scholarships in Jan 2023</a:t>
            </a:r>
          </a:p>
          <a:p>
            <a:pPr lvl="1">
              <a:spcBef>
                <a:spcPts val="600"/>
              </a:spcBef>
            </a:pPr>
            <a:r>
              <a:rPr lang="en-US" sz="1500" dirty="0"/>
              <a:t>E-Bill sign up in Feb 2023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919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5A390B-6B1C-597F-90AF-E2FE0377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97" y="2374229"/>
            <a:ext cx="3018680" cy="15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To Action Incentives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Money Talks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$100 or $50 bill credits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$250 Christmas cash prize was offered in November for the Smart Thermostat Promotion</a:t>
            </a:r>
          </a:p>
        </p:txBody>
      </p:sp>
    </p:spTree>
    <p:extLst>
      <p:ext uri="{BB962C8B-B14F-4D97-AF65-F5344CB8AC3E}">
        <p14:creationId xmlns:p14="http://schemas.microsoft.com/office/powerpoint/2010/main" val="199007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Horry’s Unique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76230-074D-E34B-911F-3A8894A8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00571" cy="32635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Apogee Video Bill Messages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Over 56,000 messages sent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61% Unique Open Rate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18,4% Unique Click Through Rate (Industry standard: 3.5%)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r>
              <a:rPr lang="en-US" sz="1200" dirty="0"/>
              <a:t>*Numbers indicate a 12-month period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" name="Video Bill Explanation v2 - Summer">
            <a:hlinkClick r:id="" action="ppaction://media"/>
            <a:extLst>
              <a:ext uri="{FF2B5EF4-FFF2-40B4-BE49-F238E27FC236}">
                <a16:creationId xmlns:a16="http://schemas.microsoft.com/office/drawing/2014/main" id="{0ED503ED-E5E3-8FD5-A8B8-C76B03AEFA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230" y="1392668"/>
            <a:ext cx="4192291" cy="23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3844"/>
            <a:ext cx="879190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Horry Survey Results (Video Bill Explanations)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479CA-B8B3-E437-C8B6-AB846F01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10" y="1135117"/>
            <a:ext cx="4312118" cy="3273974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CC9BA973-F2B6-02B4-EE0A-215F492640B0}"/>
              </a:ext>
            </a:extLst>
          </p:cNvPr>
          <p:cNvSpPr/>
          <p:nvPr/>
        </p:nvSpPr>
        <p:spPr>
          <a:xfrm>
            <a:off x="3549610" y="1440349"/>
            <a:ext cx="281245" cy="654219"/>
          </a:xfrm>
          <a:prstGeom prst="rightBrac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A3086-B137-8239-4DD3-5A7AC01B6158}"/>
              </a:ext>
            </a:extLst>
          </p:cNvPr>
          <p:cNvSpPr txBox="1"/>
          <p:nvPr/>
        </p:nvSpPr>
        <p:spPr>
          <a:xfrm>
            <a:off x="3830855" y="1475070"/>
            <a:ext cx="79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~98%     Easy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3C871-2773-B834-3B6E-0364FF855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58" y="1135117"/>
            <a:ext cx="4285820" cy="3273974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353FD2D6-60EA-1247-5AD6-7DE4C6B97A83}"/>
              </a:ext>
            </a:extLst>
          </p:cNvPr>
          <p:cNvSpPr/>
          <p:nvPr/>
        </p:nvSpPr>
        <p:spPr>
          <a:xfrm>
            <a:off x="7648368" y="1475070"/>
            <a:ext cx="281245" cy="654219"/>
          </a:xfrm>
          <a:prstGeom prst="rightBrac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ED61A-3612-14EF-DA1B-340E54E1C413}"/>
              </a:ext>
            </a:extLst>
          </p:cNvPr>
          <p:cNvSpPr txBox="1"/>
          <p:nvPr/>
        </p:nvSpPr>
        <p:spPr>
          <a:xfrm>
            <a:off x="7929613" y="1509791"/>
            <a:ext cx="79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~96%     Useful</a:t>
            </a:r>
          </a:p>
        </p:txBody>
      </p:sp>
    </p:spTree>
    <p:extLst>
      <p:ext uri="{BB962C8B-B14F-4D97-AF65-F5344CB8AC3E}">
        <p14:creationId xmlns:p14="http://schemas.microsoft.com/office/powerpoint/2010/main" val="240997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Results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B1747-4308-8062-C3EE-19C3A3C1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8" y="1099576"/>
            <a:ext cx="5175925" cy="3273239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315CAA65-E349-DFA6-A6E6-539B3F150166}"/>
              </a:ext>
            </a:extLst>
          </p:cNvPr>
          <p:cNvSpPr/>
          <p:nvPr/>
        </p:nvSpPr>
        <p:spPr>
          <a:xfrm>
            <a:off x="2978696" y="1772710"/>
            <a:ext cx="568754" cy="20804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1BD18-133D-6A34-8741-FC7476DD1A22}"/>
              </a:ext>
            </a:extLst>
          </p:cNvPr>
          <p:cNvSpPr txBox="1"/>
          <p:nvPr/>
        </p:nvSpPr>
        <p:spPr>
          <a:xfrm>
            <a:off x="3547450" y="1696761"/>
            <a:ext cx="138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51% Improved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817F1F3-95E8-870B-D8F1-73844F1DF2FC}"/>
              </a:ext>
            </a:extLst>
          </p:cNvPr>
          <p:cNvSpPr txBox="1">
            <a:spLocks/>
          </p:cNvSpPr>
          <p:nvPr/>
        </p:nvSpPr>
        <p:spPr>
          <a:xfrm>
            <a:off x="5452551" y="1017055"/>
            <a:ext cx="3228994" cy="35331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545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b="1">
                <a:solidFill>
                  <a:schemeClr val="tx1">
                    <a:lumMod val="75000"/>
                    <a:lumOff val="25000"/>
                  </a:schemeClr>
                </a:solidFill>
                <a:latin typeface="Arial (Body)"/>
                <a:cs typeface="Arial"/>
              </a:rPr>
              <a:t>Sample Feedback </a:t>
            </a: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Arial (Body)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>
                <a:latin typeface="Arial"/>
                <a:cs typeface="Arial"/>
              </a:rPr>
              <a:t>This was a really nice idea to help us understand. Thank you.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dirty="0"/>
              <a:t>Yes, I understand more about heating my home now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>
                <a:latin typeface="Arial"/>
                <a:cs typeface="Arial"/>
              </a:rPr>
              <a:t>I appreciate the video &amp; the notification. Great job, thank you!!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>
                <a:latin typeface="Arial"/>
                <a:cs typeface="Arial"/>
              </a:rPr>
              <a:t>The video was excellent and I'm sure much of the increase was due to heating the outside Spa. 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>
                <a:latin typeface="Arial"/>
                <a:cs typeface="Arial"/>
              </a:rPr>
              <a:t>I think you do a great job all the time. I like the video breakdown although I pretty much know how I lowered my bill. Thanks for all you do to help us save energy. 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dirty="0"/>
              <a:t>I was very delighted with the video .it was very easy to understand and the way it broke down the different amounts made it very informative. I hope you do this again. </a:t>
            </a:r>
          </a:p>
        </p:txBody>
      </p:sp>
    </p:spTree>
    <p:extLst>
      <p:ext uri="{BB962C8B-B14F-4D97-AF65-F5344CB8AC3E}">
        <p14:creationId xmlns:p14="http://schemas.microsoft.com/office/powerpoint/2010/main" val="926247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e672ec-548c-43cc-9458-68a6b90d4891" xsi:nil="true"/>
    <lcf76f155ced4ddcb4097134ff3c332f xmlns="2a7be583-87a6-4e84-97e0-0374400534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4F944D90CF5409518DB0A25C89A1F" ma:contentTypeVersion="15" ma:contentTypeDescription="Create a new document." ma:contentTypeScope="" ma:versionID="b88b7c5e48ca39754b9cb5ec4938d3f1">
  <xsd:schema xmlns:xsd="http://www.w3.org/2001/XMLSchema" xmlns:xs="http://www.w3.org/2001/XMLSchema" xmlns:p="http://schemas.microsoft.com/office/2006/metadata/properties" xmlns:ns2="2a7be583-87a6-4e84-97e0-03744005342b" xmlns:ns3="98b1487e-1fc4-4e93-8dc3-fa73702cd71d" xmlns:ns4="cde672ec-548c-43cc-9458-68a6b90d4891" targetNamespace="http://schemas.microsoft.com/office/2006/metadata/properties" ma:root="true" ma:fieldsID="10896a1ee167d07f45de1cb3295853c7" ns2:_="" ns3:_="" ns4:_="">
    <xsd:import namespace="2a7be583-87a6-4e84-97e0-03744005342b"/>
    <xsd:import namespace="98b1487e-1fc4-4e93-8dc3-fa73702cd71d"/>
    <xsd:import namespace="cde672ec-548c-43cc-9458-68a6b90d4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be583-87a6-4e84-97e0-0374400534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788a59-5973-4d15-bbb9-15bc42f277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1487e-1fc4-4e93-8dc3-fa73702cd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672ec-548c-43cc-9458-68a6b90d489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2cfeaa-75f3-4eaf-bb15-67881c1984eb}" ma:internalName="TaxCatchAll" ma:showField="CatchAllData" ma:web="cde672ec-548c-43cc-9458-68a6b90d4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BDDB67-B014-4F6B-ACD7-2EE52909E538}">
  <ds:schemaRefs>
    <ds:schemaRef ds:uri="2a7be583-87a6-4e84-97e0-03744005342b"/>
    <ds:schemaRef ds:uri="cde672ec-548c-43cc-9458-68a6b90d489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9B7774-0055-4C3F-9832-7ECF0BE2B6FA}">
  <ds:schemaRefs>
    <ds:schemaRef ds:uri="2a7be583-87a6-4e84-97e0-03744005342b"/>
    <ds:schemaRef ds:uri="98b1487e-1fc4-4e93-8dc3-fa73702cd71d"/>
    <ds:schemaRef ds:uri="cde672ec-548c-43cc-9458-68a6b90d48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144CB3-FDFA-4FBA-AF81-D5C8D8395F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758</Words>
  <Application>Microsoft Office PowerPoint</Application>
  <PresentationFormat>On-screen Show (16:9)</PresentationFormat>
  <Paragraphs>127</Paragraphs>
  <Slides>15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(Body)</vt:lpstr>
      <vt:lpstr>Calibri</vt:lpstr>
      <vt:lpstr>ptserif</vt:lpstr>
      <vt:lpstr>Wingdings</vt:lpstr>
      <vt:lpstr>Office Theme</vt:lpstr>
      <vt:lpstr>Digital First Communications:</vt:lpstr>
      <vt:lpstr>About Horry Electric</vt:lpstr>
      <vt:lpstr>PowerPoint Presentation</vt:lpstr>
      <vt:lpstr>First Class Member Engagement</vt:lpstr>
      <vt:lpstr>Constant &amp; Relevant Messaging</vt:lpstr>
      <vt:lpstr>Call To Action Incentives</vt:lpstr>
      <vt:lpstr>Horry’s Unique Messages</vt:lpstr>
      <vt:lpstr>Horry Survey Results (Video Bill Explanations)</vt:lpstr>
      <vt:lpstr>Survey Results (Cont.)</vt:lpstr>
      <vt:lpstr>Mid-Cycle Alerts</vt:lpstr>
      <vt:lpstr>Onboarding Strategy</vt:lpstr>
      <vt:lpstr>Welcome Series Campaign</vt:lpstr>
      <vt:lpstr>Lessons Learned</vt:lpstr>
      <vt:lpstr>What To Do &amp; Not To Do</vt:lpstr>
      <vt:lpstr>Q&amp;A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Danny Watkins</cp:lastModifiedBy>
  <cp:revision>5</cp:revision>
  <dcterms:created xsi:type="dcterms:W3CDTF">2017-11-07T19:52:00Z</dcterms:created>
  <dcterms:modified xsi:type="dcterms:W3CDTF">2023-04-24T16:21:12Z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0x0101007AA4F944D90CF5409518DB0A25C89A1F</vt:lpwstr>
  </property>
  <property fmtid="{D5CDD505-2E9C-101B-9397-08002B2CF9AE}" pid="3" name="MediaServiceImageTags">
    <vt:lpwstr/>
  </property>
</Properties>
</file>